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25" autoAdjust="0"/>
  </p:normalViewPr>
  <p:slideViewPr>
    <p:cSldViewPr snapToGrid="0">
      <p:cViewPr varScale="1">
        <p:scale>
          <a:sx n="59" d="100"/>
          <a:sy n="59" d="100"/>
        </p:scale>
        <p:origin x="14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AB29-0E30-4461-8C11-96E89F5E9DF5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02635-E702-4E85-A1AF-B2438C451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3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displaying the words and image, shar the title and allow students to discuss what they think a solar eclipse is.  Ask students if they remember the eclipse of 2017.  The diagram is helpful in showing how an eclipse occurs.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96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map shows how much of the eclipse different parts of the US will see.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9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sill give students a good idea of viewing times for this October’s annular eclipse.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34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shadow of the moon only hits a very small path on Earth.   (refer to the NASA video above)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4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Staring at the sun is harmful!  Students should also make sure their viewing eclipse glasses are approved and are in good shape with no holes or scratches.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0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great video to wrap things up and summarize what they learned.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9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great video to show an eclipse happening from the perspective of Earth.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6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video shows an eclipse from the perspective of space.  The moving shadow shows the path of the eclipse.  Ask students what is different about the 2 videos.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students to the 3 main types of eclipses.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7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4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eclipse type some people on Earth will experience on October 14</a:t>
            </a:r>
            <a:r>
              <a:rPr lang="en-US" baseline="30000" dirty="0"/>
              <a:t>th</a:t>
            </a:r>
            <a:r>
              <a:rPr lang="en-US" dirty="0"/>
              <a:t>.  It is sometimes called a ring of fire.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5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each image and have students discuss and decide which type of eclipse it is.  After all images have been shared and discussed, click to reveal the matches.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0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Solar eclipses are rare.  Eclipses happen on the same location on Earth about every 400 years!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67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 students to take a stab at the path of annularity before clicking to reveal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02635-E702-4E85-A1AF-B2438C4511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8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7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7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6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0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8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6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8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4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5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593A-E7B9-451F-8B05-38B1463637C4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08F-99E3-4DC6-B978-F3EB17CB2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hyperlink" Target="https://chem.libretexts.org/Courses/Lumen_Learning_II/Book:_Introduction_to_Astronomy_(Lumen)/05:_Module_3:_Motions_of_the_Moon,_Sun,_and_Stars/05.7:_Eclipses" TargetMode="Externa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hyperlink" Target="https://phys.libretexts.org/Courses/Lumen_Learning/Book:_Astronomy_Lab_(Lumen)/01:_Sunrise_Sunset_Moonrise_and_Moonset/1.02:_Daytime_Nighttime" TargetMode="Externa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hyperlink" Target="https://www.ericteske.com/2017/06/do-solar-eclipse-glasses-fit-work-over-regular-glasses.html" TargetMode="Externa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xrLRbkOwKs?feature=oembed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https://philschatz.com/astronomy-book/contents/m59790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oqqRtDQJbo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m7tfLvHmXA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hyperlink" Target="https://www.flickr.com/photos/mydarksky/29769963523" TargetMode="External"/><Relationship Id="rId3" Type="http://schemas.openxmlformats.org/officeDocument/2006/relationships/image" Target="../media/image20.JPG"/><Relationship Id="rId7" Type="http://schemas.openxmlformats.org/officeDocument/2006/relationships/hyperlink" Target="https://www.flickr.com/photos/festeban/48981045/" TargetMode="External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hyperlink" Target="https://www.flickr.com/photos/nasahqphoto/51238521674/in/album-72157719391182014/" TargetMode="External"/><Relationship Id="rId5" Type="http://schemas.openxmlformats.org/officeDocument/2006/relationships/hyperlink" Target="http://www.flickr.com/photos/kevlar/7184845302/" TargetMode="External"/><Relationship Id="rId10" Type="http://schemas.openxmlformats.org/officeDocument/2006/relationships/image" Target="../media/image24.jpg"/><Relationship Id="rId4" Type="http://schemas.openxmlformats.org/officeDocument/2006/relationships/image" Target="../media/image21.jpg"/><Relationship Id="rId9" Type="http://schemas.openxmlformats.org/officeDocument/2006/relationships/hyperlink" Target="https://www.flickr.com/photos/ac4lt/36607676141" TargetMode="External"/><Relationship Id="rId1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the sun&#10;&#10;Description automatically generated">
            <a:extLst>
              <a:ext uri="{FF2B5EF4-FFF2-40B4-BE49-F238E27FC236}">
                <a16:creationId xmlns:a16="http://schemas.microsoft.com/office/drawing/2014/main" id="{03FA191A-2132-3BCE-F753-E7C1E2DD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7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a su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284846A7-5E6B-D086-BB38-13B4C29C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comparison of the solar eclipse&#10;&#10;Description automatically generated">
            <a:extLst>
              <a:ext uri="{FF2B5EF4-FFF2-40B4-BE49-F238E27FC236}">
                <a16:creationId xmlns:a16="http://schemas.microsoft.com/office/drawing/2014/main" id="{7E3AA439-1FCF-37FC-FE14-E0DE9F363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0000"/>
          <a:stretch/>
        </p:blipFill>
        <p:spPr>
          <a:xfrm>
            <a:off x="2959767" y="4177472"/>
            <a:ext cx="3224463" cy="2427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solar eclipse with a picture of the moon and the sun&#10;&#10;Description automatically generated">
            <a:extLst>
              <a:ext uri="{FF2B5EF4-FFF2-40B4-BE49-F238E27FC236}">
                <a16:creationId xmlns:a16="http://schemas.microsoft.com/office/drawing/2014/main" id="{6E08B4C6-BAF8-B63F-B26F-8DB6A22E39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30000" r="14475" b="42771"/>
          <a:stretch/>
        </p:blipFill>
        <p:spPr>
          <a:xfrm>
            <a:off x="1203158" y="2057400"/>
            <a:ext cx="6617368" cy="18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in space&#10;&#10;Description automatically generated">
            <a:extLst>
              <a:ext uri="{FF2B5EF4-FFF2-40B4-BE49-F238E27FC236}">
                <a16:creationId xmlns:a16="http://schemas.microsoft.com/office/drawing/2014/main" id="{6B4F6576-C884-775C-3136-A7B6419FD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 solar eclipse with text overlay&#10;&#10;Description automatically generated">
            <a:extLst>
              <a:ext uri="{FF2B5EF4-FFF2-40B4-BE49-F238E27FC236}">
                <a16:creationId xmlns:a16="http://schemas.microsoft.com/office/drawing/2014/main" id="{57D870E5-8C4E-F1F7-A17C-65C231498D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34561" r="13289" b="39298"/>
          <a:stretch/>
        </p:blipFill>
        <p:spPr>
          <a:xfrm>
            <a:off x="1239253" y="2532647"/>
            <a:ext cx="6689558" cy="1792706"/>
          </a:xfrm>
          <a:prstGeom prst="rect">
            <a:avLst/>
          </a:prstGeom>
        </p:spPr>
      </p:pic>
      <p:pic>
        <p:nvPicPr>
          <p:cNvPr id="6" name="Picture 5" descr="A solar eclipse with text overlay&#10;&#10;Description automatically generated">
            <a:extLst>
              <a:ext uri="{FF2B5EF4-FFF2-40B4-BE49-F238E27FC236}">
                <a16:creationId xmlns:a16="http://schemas.microsoft.com/office/drawing/2014/main" id="{034C6BA4-8DF6-1397-8725-7F385B6BB2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7" t="72866" r="33771" b="19591"/>
          <a:stretch/>
        </p:blipFill>
        <p:spPr>
          <a:xfrm>
            <a:off x="3092116" y="4993106"/>
            <a:ext cx="2983832" cy="5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eclipse of the sun&#10;&#10;Description automatically generated">
            <a:extLst>
              <a:ext uri="{FF2B5EF4-FFF2-40B4-BE49-F238E27FC236}">
                <a16:creationId xmlns:a16="http://schemas.microsoft.com/office/drawing/2014/main" id="{D48D1A40-FE39-720C-14BA-3B0A4E28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47B2F9-9A9F-3861-ECA0-247AC73BB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05" y="1123232"/>
            <a:ext cx="5887532" cy="5627198"/>
          </a:xfrm>
          <a:prstGeom prst="rect">
            <a:avLst/>
          </a:prstGeom>
        </p:spPr>
      </p:pic>
      <p:pic>
        <p:nvPicPr>
          <p:cNvPr id="6" name="Picture 5" descr="A map of the eclipse of the sun&#10;&#10;Description automatically generated">
            <a:extLst>
              <a:ext uri="{FF2B5EF4-FFF2-40B4-BE49-F238E27FC236}">
                <a16:creationId xmlns:a16="http://schemas.microsoft.com/office/drawing/2014/main" id="{6A45DC8D-4263-768C-FBF9-23C16792FC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4" t="71930" r="16974"/>
          <a:stretch/>
        </p:blipFill>
        <p:spPr>
          <a:xfrm>
            <a:off x="4981074" y="4932946"/>
            <a:ext cx="2610852" cy="1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the sun&#10;&#10;Description automatically generated">
            <a:extLst>
              <a:ext uri="{FF2B5EF4-FFF2-40B4-BE49-F238E27FC236}">
                <a16:creationId xmlns:a16="http://schemas.microsoft.com/office/drawing/2014/main" id="{C04D75C0-A438-8C82-B2A6-9BF10A6C9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8596E2-089B-CCDB-A539-7CC27CBD6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62" y="4802782"/>
            <a:ext cx="8037499" cy="1794085"/>
          </a:xfrm>
          <a:prstGeom prst="rect">
            <a:avLst/>
          </a:prstGeom>
        </p:spPr>
      </p:pic>
      <p:pic>
        <p:nvPicPr>
          <p:cNvPr id="6" name="Picture 5" descr="A diagram of the moon&#10;&#10;Description automatically generated">
            <a:extLst>
              <a:ext uri="{FF2B5EF4-FFF2-40B4-BE49-F238E27FC236}">
                <a16:creationId xmlns:a16="http://schemas.microsoft.com/office/drawing/2014/main" id="{D268E914-9B7F-9FDC-A189-92845B3222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30526" r="6973" b="31930"/>
          <a:stretch/>
        </p:blipFill>
        <p:spPr>
          <a:xfrm>
            <a:off x="854242" y="2093494"/>
            <a:ext cx="7652084" cy="25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7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olar eclipse with the sun&#10;&#10;Description automatically generated">
            <a:extLst>
              <a:ext uri="{FF2B5EF4-FFF2-40B4-BE49-F238E27FC236}">
                <a16:creationId xmlns:a16="http://schemas.microsoft.com/office/drawing/2014/main" id="{E590C110-38CE-25B0-9E60-DA2E89C41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C51FF-C9A2-8572-B937-A7D3B8479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43" y="2202477"/>
            <a:ext cx="8723708" cy="46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white text&#10;&#10;Description automatically generated">
            <a:extLst>
              <a:ext uri="{FF2B5EF4-FFF2-40B4-BE49-F238E27FC236}">
                <a16:creationId xmlns:a16="http://schemas.microsoft.com/office/drawing/2014/main" id="{FAD59EAA-8A86-CC39-FB9A-710A9CF1D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he earth from space&#10;&#10;Description automatically generated">
            <a:extLst>
              <a:ext uri="{FF2B5EF4-FFF2-40B4-BE49-F238E27FC236}">
                <a16:creationId xmlns:a16="http://schemas.microsoft.com/office/drawing/2014/main" id="{22C44B3A-5EE2-FE5A-FD65-92FC6B0C9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11198" y="4480843"/>
            <a:ext cx="2521602" cy="217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lanet earth and a black planet&#10;&#10;Description automatically generated">
            <a:extLst>
              <a:ext uri="{FF2B5EF4-FFF2-40B4-BE49-F238E27FC236}">
                <a16:creationId xmlns:a16="http://schemas.microsoft.com/office/drawing/2014/main" id="{410CF360-3B35-998A-F318-9E6163D872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30000" r="13947" b="37634"/>
          <a:stretch/>
        </p:blipFill>
        <p:spPr>
          <a:xfrm>
            <a:off x="1203158" y="2057400"/>
            <a:ext cx="6665495" cy="22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 eclipse in the sky&#10;&#10;Description automatically generated">
            <a:extLst>
              <a:ext uri="{FF2B5EF4-FFF2-40B4-BE49-F238E27FC236}">
                <a16:creationId xmlns:a16="http://schemas.microsoft.com/office/drawing/2014/main" id="{9425A323-65FB-5BC2-E7BC-62835F2EA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person wearing sunglasses&#10;&#10;Description automatically generated">
            <a:extLst>
              <a:ext uri="{FF2B5EF4-FFF2-40B4-BE49-F238E27FC236}">
                <a16:creationId xmlns:a16="http://schemas.microsoft.com/office/drawing/2014/main" id="{9003D311-6620-F2BA-0171-213D9CD39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0521" y="2896122"/>
            <a:ext cx="4031992" cy="3023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wearing a pair of glasses&#10;&#10;Description automatically generated">
            <a:extLst>
              <a:ext uri="{FF2B5EF4-FFF2-40B4-BE49-F238E27FC236}">
                <a16:creationId xmlns:a16="http://schemas.microsoft.com/office/drawing/2014/main" id="{9DDBBEB7-7B78-FA4E-7E51-0CC262D4B2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40702" r="52607" b="13676"/>
          <a:stretch/>
        </p:blipFill>
        <p:spPr>
          <a:xfrm>
            <a:off x="301487" y="2791326"/>
            <a:ext cx="4031992" cy="3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the sun&#10;&#10;Description automatically generated">
            <a:extLst>
              <a:ext uri="{FF2B5EF4-FFF2-40B4-BE49-F238E27FC236}">
                <a16:creationId xmlns:a16="http://schemas.microsoft.com/office/drawing/2014/main" id="{FE0C7DEF-CF60-BD28-8F2B-82D796873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nline Media 3" title="Solar Eclipse 101 | National Geographic">
            <a:hlinkClick r:id="" action="ppaction://media"/>
            <a:extLst>
              <a:ext uri="{FF2B5EF4-FFF2-40B4-BE49-F238E27FC236}">
                <a16:creationId xmlns:a16="http://schemas.microsoft.com/office/drawing/2014/main" id="{462E03D1-EC1A-CCC1-B8C3-DA8383BA07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2994" y="1384347"/>
            <a:ext cx="8638011" cy="48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note page&#10;&#10;Description automatically generated with medium confidence">
            <a:extLst>
              <a:ext uri="{FF2B5EF4-FFF2-40B4-BE49-F238E27FC236}">
                <a16:creationId xmlns:a16="http://schemas.microsoft.com/office/drawing/2014/main" id="{2B253D71-49DB-9B7A-C767-01BE1979E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08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text and images&#10;&#10;Description automatically generated">
            <a:extLst>
              <a:ext uri="{FF2B5EF4-FFF2-40B4-BE49-F238E27FC236}">
                <a16:creationId xmlns:a16="http://schemas.microsoft.com/office/drawing/2014/main" id="{9E9D1AF0-C5EC-5818-05C6-E1C963B2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a black circle&#10;&#10;Description automatically generated">
            <a:extLst>
              <a:ext uri="{FF2B5EF4-FFF2-40B4-BE49-F238E27FC236}">
                <a16:creationId xmlns:a16="http://schemas.microsoft.com/office/drawing/2014/main" id="{B282C150-EEF3-17F6-0BF6-BFF5AE479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diagram of the moon and the earth&#10;&#10;Description automatically generated">
            <a:extLst>
              <a:ext uri="{FF2B5EF4-FFF2-40B4-BE49-F238E27FC236}">
                <a16:creationId xmlns:a16="http://schemas.microsoft.com/office/drawing/2014/main" id="{E8F7198C-A482-3C54-F8B5-63C897D00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68070" y="3824585"/>
            <a:ext cx="6221469" cy="2775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diagram of the sun and the moon&#10;&#10;Description automatically generated">
            <a:extLst>
              <a:ext uri="{FF2B5EF4-FFF2-40B4-BE49-F238E27FC236}">
                <a16:creationId xmlns:a16="http://schemas.microsoft.com/office/drawing/2014/main" id="{6B4ADCB9-023B-B3F1-2FFF-0DC2B3D95D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t="32456" r="10263" b="47989"/>
          <a:stretch/>
        </p:blipFill>
        <p:spPr>
          <a:xfrm>
            <a:off x="1552074" y="2225842"/>
            <a:ext cx="6653463" cy="13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a black circle&#10;&#10;Description automatically generated">
            <a:extLst>
              <a:ext uri="{FF2B5EF4-FFF2-40B4-BE49-F238E27FC236}">
                <a16:creationId xmlns:a16="http://schemas.microsoft.com/office/drawing/2014/main" id="{D30EB2AB-1ACC-05D2-FC42-85510ECDB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nline Media 3" title="Solar Eclipse Animation">
            <a:hlinkClick r:id="" action="ppaction://media"/>
            <a:extLst>
              <a:ext uri="{FF2B5EF4-FFF2-40B4-BE49-F238E27FC236}">
                <a16:creationId xmlns:a16="http://schemas.microsoft.com/office/drawing/2014/main" id="{54FE4F81-7BE2-B9D0-DCDE-31E339E122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6617" y="2205033"/>
            <a:ext cx="8090766" cy="45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 eclipse with white text&#10;&#10;Description automatically generated">
            <a:extLst>
              <a:ext uri="{FF2B5EF4-FFF2-40B4-BE49-F238E27FC236}">
                <a16:creationId xmlns:a16="http://schemas.microsoft.com/office/drawing/2014/main" id="{3778694B-641C-904F-6AFF-13F4FE5A0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nline Media 1" title="NASA's EPIC View of 2017 Eclipse Across America">
            <a:hlinkClick r:id="" action="ppaction://media"/>
            <a:extLst>
              <a:ext uri="{FF2B5EF4-FFF2-40B4-BE49-F238E27FC236}">
                <a16:creationId xmlns:a16="http://schemas.microsoft.com/office/drawing/2014/main" id="{148C12DC-8D6F-F9DD-3321-F99F261672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1942" y="1547668"/>
            <a:ext cx="8344402" cy="47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a sun in the middle&#10;&#10;Description automatically generated">
            <a:extLst>
              <a:ext uri="{FF2B5EF4-FFF2-40B4-BE49-F238E27FC236}">
                <a16:creationId xmlns:a16="http://schemas.microsoft.com/office/drawing/2014/main" id="{D2135CC6-20B4-46D2-68FB-CD06EAB59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41EA8-9D20-5E10-9F6E-CB05D57F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3" y="4430673"/>
            <a:ext cx="2682369" cy="1859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7EB75C4-DA2F-5FE1-AE14-A314B7D4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15" y="4415074"/>
            <a:ext cx="2682369" cy="189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449C7E-24DF-111F-6621-4958C9A8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47" y="4430674"/>
            <a:ext cx="2479857" cy="1859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A collage of different types of solar eclipses&#10;&#10;Description automatically generated">
            <a:extLst>
              <a:ext uri="{FF2B5EF4-FFF2-40B4-BE49-F238E27FC236}">
                <a16:creationId xmlns:a16="http://schemas.microsoft.com/office/drawing/2014/main" id="{91247756-654E-39E9-5FAD-9E1F32E99F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t="34561" r="21842" b="40001"/>
          <a:stretch/>
        </p:blipFill>
        <p:spPr>
          <a:xfrm>
            <a:off x="1997241" y="2310063"/>
            <a:ext cx="5149516" cy="17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lar eclipse with the sun&#10;&#10;Description automatically generated">
            <a:extLst>
              <a:ext uri="{FF2B5EF4-FFF2-40B4-BE49-F238E27FC236}">
                <a16:creationId xmlns:a16="http://schemas.microsoft.com/office/drawing/2014/main" id="{00A65705-E463-AA58-0EE9-BB31DB230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D105E9E-D7B1-521F-85FF-71739EE7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44" y="1217457"/>
            <a:ext cx="5586711" cy="387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A solar eclips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32BD9DE-3AEF-19C1-C50E-4F84E296A9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77544" r="13552" b="3334"/>
          <a:stretch/>
        </p:blipFill>
        <p:spPr>
          <a:xfrm>
            <a:off x="1245267" y="5317958"/>
            <a:ext cx="6653463" cy="13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50BC-AE7C-B294-ADA8-C2D29A95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olar eclipse with the sun&#10;&#10;Description automatically generated">
            <a:extLst>
              <a:ext uri="{FF2B5EF4-FFF2-40B4-BE49-F238E27FC236}">
                <a16:creationId xmlns:a16="http://schemas.microsoft.com/office/drawing/2014/main" id="{CA3CECC0-F8A2-91CF-43B5-DA9DF322C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6990A8C-0547-E818-98A3-63F7FE2AE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46" y="1118862"/>
            <a:ext cx="5517857" cy="3888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A solar eclipse in the sky&#10;&#10;Description automatically generated">
            <a:extLst>
              <a:ext uri="{FF2B5EF4-FFF2-40B4-BE49-F238E27FC236}">
                <a16:creationId xmlns:a16="http://schemas.microsoft.com/office/drawing/2014/main" id="{4CD9F23A-E387-3362-B51D-7AED1820A5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76842" r="13750" b="3829"/>
          <a:stretch/>
        </p:blipFill>
        <p:spPr>
          <a:xfrm>
            <a:off x="1239250" y="5269832"/>
            <a:ext cx="664744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431D-BC62-718D-6911-E1A74C90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un eclipse with the sun shining through it&#10;&#10;Description automatically generated with medium confidence">
            <a:extLst>
              <a:ext uri="{FF2B5EF4-FFF2-40B4-BE49-F238E27FC236}">
                <a16:creationId xmlns:a16="http://schemas.microsoft.com/office/drawing/2014/main" id="{76B5425A-DB4A-32DA-86CD-8E032B64D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0407115-39C6-3BAB-0FF2-5240CC74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2" y="1100093"/>
            <a:ext cx="5114773" cy="3834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An orange circle with text overlay&#10;&#10;Description automatically generated">
            <a:extLst>
              <a:ext uri="{FF2B5EF4-FFF2-40B4-BE49-F238E27FC236}">
                <a16:creationId xmlns:a16="http://schemas.microsoft.com/office/drawing/2014/main" id="{EB69AE5C-87D7-4106-6427-061539C406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71950" r="13553" b="1755"/>
          <a:stretch/>
        </p:blipFill>
        <p:spPr>
          <a:xfrm>
            <a:off x="1197142" y="4994554"/>
            <a:ext cx="6749715" cy="18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eclipse of the sun&#10;&#10;Description automatically generated">
            <a:extLst>
              <a:ext uri="{FF2B5EF4-FFF2-40B4-BE49-F238E27FC236}">
                <a16:creationId xmlns:a16="http://schemas.microsoft.com/office/drawing/2014/main" id="{F70408AF-8510-20A1-D8D8-3B95D95B2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sun eclipse over water&#10;&#10;Description automatically generated">
            <a:extLst>
              <a:ext uri="{FF2B5EF4-FFF2-40B4-BE49-F238E27FC236}">
                <a16:creationId xmlns:a16="http://schemas.microsoft.com/office/drawing/2014/main" id="{A19DDF0E-FBEF-7F2D-D86B-AC6F4CE72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8541" y="1443554"/>
            <a:ext cx="2471244" cy="1631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red circle in the sky&#10;&#10;Description automatically generated">
            <a:extLst>
              <a:ext uri="{FF2B5EF4-FFF2-40B4-BE49-F238E27FC236}">
                <a16:creationId xmlns:a16="http://schemas.microsoft.com/office/drawing/2014/main" id="{A1428AFC-0157-B647-0796-1850BD04E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37475" y="1341356"/>
            <a:ext cx="1782003" cy="118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sun eclipse in the night sky&#10;&#10;Description automatically generated">
            <a:extLst>
              <a:ext uri="{FF2B5EF4-FFF2-40B4-BE49-F238E27FC236}">
                <a16:creationId xmlns:a16="http://schemas.microsoft.com/office/drawing/2014/main" id="{977474AF-93DA-7874-AAD5-B152EEE6DF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507829" y="5043777"/>
            <a:ext cx="2015540" cy="134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sun eclipse over a building&#10;&#10;Description automatically generated">
            <a:extLst>
              <a:ext uri="{FF2B5EF4-FFF2-40B4-BE49-F238E27FC236}">
                <a16:creationId xmlns:a16="http://schemas.microsoft.com/office/drawing/2014/main" id="{3ABCC2CB-22FF-50AB-1D56-1516A30042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75620" y="4208957"/>
            <a:ext cx="1716505" cy="171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solar eclipse in the sky&#10;&#10;Description automatically generated">
            <a:extLst>
              <a:ext uri="{FF2B5EF4-FFF2-40B4-BE49-F238E27FC236}">
                <a16:creationId xmlns:a16="http://schemas.microsoft.com/office/drawing/2014/main" id="{55B2D3FC-1C4F-06CB-5E42-651761F703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701400" y="2946196"/>
            <a:ext cx="1628399" cy="162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982601-1365-63DD-7495-F840C2544211}"/>
              </a:ext>
            </a:extLst>
          </p:cNvPr>
          <p:cNvCxnSpPr>
            <a:cxnSpLocks/>
          </p:cNvCxnSpPr>
          <p:nvPr/>
        </p:nvCxnSpPr>
        <p:spPr>
          <a:xfrm flipH="1" flipV="1">
            <a:off x="2177716" y="3074961"/>
            <a:ext cx="846399" cy="7670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0E07B5-EAF3-55C5-F201-9C21C9E14E1B}"/>
              </a:ext>
            </a:extLst>
          </p:cNvPr>
          <p:cNvCxnSpPr>
            <a:cxnSpLocks/>
          </p:cNvCxnSpPr>
          <p:nvPr/>
        </p:nvCxnSpPr>
        <p:spPr>
          <a:xfrm flipV="1">
            <a:off x="5582204" y="4103609"/>
            <a:ext cx="1088988" cy="96360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AB1406-FA56-336C-FE91-DF880A771CFC}"/>
              </a:ext>
            </a:extLst>
          </p:cNvPr>
          <p:cNvCxnSpPr>
            <a:cxnSpLocks/>
          </p:cNvCxnSpPr>
          <p:nvPr/>
        </p:nvCxnSpPr>
        <p:spPr>
          <a:xfrm flipV="1">
            <a:off x="5786564" y="2305913"/>
            <a:ext cx="792558" cy="1595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A5EEA3-F6E7-C762-2249-31E523354789}"/>
              </a:ext>
            </a:extLst>
          </p:cNvPr>
          <p:cNvCxnSpPr>
            <a:cxnSpLocks/>
          </p:cNvCxnSpPr>
          <p:nvPr/>
        </p:nvCxnSpPr>
        <p:spPr>
          <a:xfrm>
            <a:off x="5686478" y="2812017"/>
            <a:ext cx="821348" cy="217830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8FBDED-B0EC-6D67-DFDA-F559B4EB45F6}"/>
              </a:ext>
            </a:extLst>
          </p:cNvPr>
          <p:cNvCxnSpPr>
            <a:cxnSpLocks/>
          </p:cNvCxnSpPr>
          <p:nvPr/>
        </p:nvCxnSpPr>
        <p:spPr>
          <a:xfrm flipH="1">
            <a:off x="2044548" y="2741889"/>
            <a:ext cx="1298639" cy="242354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diagram of the solar eclipse&#10;&#10;Description automatically generated">
            <a:extLst>
              <a:ext uri="{FF2B5EF4-FFF2-40B4-BE49-F238E27FC236}">
                <a16:creationId xmlns:a16="http://schemas.microsoft.com/office/drawing/2014/main" id="{B50B87C4-1456-88EA-E886-5688CBBE33C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t="32105" r="37812" b="60118"/>
          <a:stretch/>
        </p:blipFill>
        <p:spPr>
          <a:xfrm>
            <a:off x="3017750" y="2201778"/>
            <a:ext cx="2668728" cy="533355"/>
          </a:xfrm>
          <a:prstGeom prst="rect">
            <a:avLst/>
          </a:prstGeom>
        </p:spPr>
      </p:pic>
      <p:pic>
        <p:nvPicPr>
          <p:cNvPr id="16" name="Picture 15" descr="A diagram of the solar eclipse&#10;&#10;Description automatically generated">
            <a:extLst>
              <a:ext uri="{FF2B5EF4-FFF2-40B4-BE49-F238E27FC236}">
                <a16:creationId xmlns:a16="http://schemas.microsoft.com/office/drawing/2014/main" id="{14C3E97A-D2E0-C37F-C6EA-9737E53AE52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t="51988" r="37812" b="40235"/>
          <a:stretch/>
        </p:blipFill>
        <p:spPr>
          <a:xfrm>
            <a:off x="3017750" y="3583932"/>
            <a:ext cx="2668728" cy="533355"/>
          </a:xfrm>
          <a:prstGeom prst="rect">
            <a:avLst/>
          </a:prstGeom>
        </p:spPr>
      </p:pic>
      <p:pic>
        <p:nvPicPr>
          <p:cNvPr id="17" name="Picture 16" descr="A diagram of the solar eclipse&#10;&#10;Description automatically generated">
            <a:extLst>
              <a:ext uri="{FF2B5EF4-FFF2-40B4-BE49-F238E27FC236}">
                <a16:creationId xmlns:a16="http://schemas.microsoft.com/office/drawing/2014/main" id="{2895E8F0-AFC5-6EA6-D141-87CF1C643FF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t="69240" r="39022" b="23160"/>
          <a:stretch/>
        </p:blipFill>
        <p:spPr>
          <a:xfrm>
            <a:off x="3213669" y="4748509"/>
            <a:ext cx="2368535" cy="5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16839</TotalTime>
  <Words>306</Words>
  <Application>Microsoft Office PowerPoint</Application>
  <PresentationFormat>On-screen Show (4:3)</PresentationFormat>
  <Paragraphs>27</Paragraphs>
  <Slides>19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Smith</dc:creator>
  <cp:lastModifiedBy>Debra Bamberger</cp:lastModifiedBy>
  <cp:revision>29</cp:revision>
  <dcterms:created xsi:type="dcterms:W3CDTF">2020-02-14T23:18:35Z</dcterms:created>
  <dcterms:modified xsi:type="dcterms:W3CDTF">2023-10-14T00:29:12Z</dcterms:modified>
</cp:coreProperties>
</file>