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257" r:id="rId4"/>
    <p:sldId id="258" r:id="rId5"/>
    <p:sldId id="277" r:id="rId6"/>
    <p:sldId id="279" r:id="rId7"/>
    <p:sldId id="283" r:id="rId8"/>
    <p:sldId id="260" r:id="rId9"/>
    <p:sldId id="261" r:id="rId10"/>
    <p:sldId id="281" r:id="rId11"/>
    <p:sldId id="275" r:id="rId12"/>
    <p:sldId id="262" r:id="rId13"/>
    <p:sldId id="263" r:id="rId14"/>
    <p:sldId id="265" r:id="rId15"/>
    <p:sldId id="266" r:id="rId16"/>
    <p:sldId id="284" r:id="rId17"/>
    <p:sldId id="267" r:id="rId18"/>
    <p:sldId id="285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4"/>
    <p:restoredTop sz="94618"/>
  </p:normalViewPr>
  <p:slideViewPr>
    <p:cSldViewPr snapToGrid="0" snapToObjects="1">
      <p:cViewPr>
        <p:scale>
          <a:sx n="84" d="100"/>
          <a:sy n="84" d="100"/>
        </p:scale>
        <p:origin x="1864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4B8B-291D-4F4B-A597-D4B68B97CB7B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D2120-AD96-6B44-9A52-1A17BD1D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6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42B0D-DAA2-5049-BC15-F86C699DEE95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43501-360C-3C46-90A1-6B4E9864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43501-360C-3C46-90A1-6B4E98648F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1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hl3uG1LdNU&amp;feature=youtu.b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rsbamberger.weebly.com/" TargetMode="External"/><Relationship Id="rId3" Type="http://schemas.openxmlformats.org/officeDocument/2006/relationships/hyperlink" Target="http://www.markkeppelelementary.or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" TargetMode="External"/><Relationship Id="rId3" Type="http://schemas.openxmlformats.org/officeDocument/2006/relationships/hyperlink" Target="http://www.smarterbalanced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Wv1VdDeoR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2353" y="4624668"/>
            <a:ext cx="4356847" cy="616450"/>
          </a:xfrm>
        </p:spPr>
        <p:txBody>
          <a:bodyPr>
            <a:noAutofit/>
          </a:bodyPr>
          <a:lstStyle/>
          <a:p>
            <a:r>
              <a:rPr lang="en-US" dirty="0" smtClean="0"/>
              <a:t>Welcome to Room 1321!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2353" y="5241118"/>
            <a:ext cx="4242737" cy="634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Mrs. Bamberger’s Third Grade Class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14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Behavioral Intervention Strategies (PBIS)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038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initiative of the U.S. Department of Education</a:t>
            </a:r>
          </a:p>
          <a:p>
            <a:r>
              <a:rPr lang="en-US" sz="2400" dirty="0" smtClean="0"/>
              <a:t>District-wide in Glendale</a:t>
            </a:r>
          </a:p>
          <a:p>
            <a:r>
              <a:rPr lang="en-US" sz="2400" dirty="0" smtClean="0"/>
              <a:t>Relies on explicit teaching of behavioral expectations through interactive modeling</a:t>
            </a:r>
          </a:p>
          <a:p>
            <a:r>
              <a:rPr lang="en-US" sz="2400" dirty="0" smtClean="0"/>
              <a:t>Expectations presented in matrix</a:t>
            </a:r>
          </a:p>
          <a:p>
            <a:r>
              <a:rPr lang="en-US" sz="2400" dirty="0" smtClean="0"/>
              <a:t>Our class will revise the third grade matrix to best suit 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5085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Environment</a:t>
            </a:r>
            <a:br>
              <a:rPr lang="en-US" dirty="0" smtClean="0"/>
            </a:br>
            <a:r>
              <a:rPr lang="en-US" dirty="0" smtClean="0"/>
              <a:t>Responsive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90" y="2145816"/>
            <a:ext cx="8214857" cy="313363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Consistent with PBIS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ommunity-building</a:t>
            </a:r>
            <a:endParaRPr lang="en-US" sz="2800" dirty="0" smtClean="0"/>
          </a:p>
          <a:p>
            <a:r>
              <a:rPr lang="en-US" sz="2800" dirty="0" smtClean="0"/>
              <a:t>Creates </a:t>
            </a:r>
            <a:r>
              <a:rPr lang="en-US" sz="2800" dirty="0" smtClean="0"/>
              <a:t>a supportive environment in which we can take risks as we learn new things</a:t>
            </a:r>
          </a:p>
          <a:p>
            <a:r>
              <a:rPr lang="en-US" sz="2800" dirty="0" smtClean="0"/>
              <a:t>Fosters cooperation and independence</a:t>
            </a:r>
          </a:p>
          <a:p>
            <a:r>
              <a:rPr lang="en-US" sz="2800" dirty="0" smtClean="0"/>
              <a:t>Morning Meetings and (soon) Closing Circles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1321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0419"/>
            <a:ext cx="4416737" cy="5325409"/>
          </a:xfrm>
          <a:ln w="28575" cmpd="sng">
            <a:solidFill>
              <a:srgbClr val="663366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Not yet . . .</a:t>
            </a:r>
            <a:endParaRPr lang="en-US" sz="2000" dirty="0" smtClean="0"/>
          </a:p>
          <a:p>
            <a:r>
              <a:rPr lang="en-US" sz="2400" dirty="0" smtClean="0"/>
              <a:t>Builds upon our </a:t>
            </a:r>
            <a:r>
              <a:rPr lang="en-US" sz="2400" i="1" dirty="0" smtClean="0"/>
              <a:t>Hopes &amp; Dreams</a:t>
            </a:r>
            <a:r>
              <a:rPr lang="en-US" sz="2400" dirty="0" smtClean="0"/>
              <a:t> for this year</a:t>
            </a:r>
          </a:p>
          <a:p>
            <a:r>
              <a:rPr lang="en-US" sz="2400" dirty="0" smtClean="0"/>
              <a:t>Co-created by students and teacher </a:t>
            </a:r>
          </a:p>
          <a:p>
            <a:r>
              <a:rPr lang="en-US" sz="2400" dirty="0" smtClean="0"/>
              <a:t>Centering (not yet) allows student to refocus while remaining in classroom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9087" y="2834815"/>
            <a:ext cx="3057310" cy="1938992"/>
          </a:xfrm>
          <a:prstGeom prst="rect">
            <a:avLst/>
          </a:prstGeom>
          <a:noFill/>
          <a:ln w="28575" cmpd="sng">
            <a:solidFill>
              <a:srgbClr val="6633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Keppel 3 Be(e)s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(a.k.a. School Rules)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safe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responsible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respectful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79863"/>
          </a:xfrm>
        </p:spPr>
        <p:txBody>
          <a:bodyPr/>
          <a:lstStyle/>
          <a:p>
            <a:r>
              <a:rPr lang="en-US" dirty="0" smtClean="0"/>
              <a:t>Parent 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91" y="1975124"/>
            <a:ext cx="8497070" cy="421231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Please add your signature and leave </a:t>
            </a:r>
            <a:r>
              <a:rPr lang="en-US" sz="2400" dirty="0" smtClean="0"/>
              <a:t>blue Student-Parent-Teacher Compact</a:t>
            </a:r>
            <a:r>
              <a:rPr lang="en-US" sz="2400" dirty="0" smtClean="0"/>
              <a:t> </a:t>
            </a:r>
            <a:r>
              <a:rPr lang="en-US" sz="2400" dirty="0" smtClean="0"/>
              <a:t>with me.</a:t>
            </a:r>
            <a:endParaRPr lang="en-US" dirty="0" smtClean="0"/>
          </a:p>
          <a:p>
            <a:r>
              <a:rPr lang="en-US" sz="2400" dirty="0" smtClean="0"/>
              <a:t>If you still have paperwork from the first week of school, please return it ASAP. I cannot submit it until I have all paperwork returned.</a:t>
            </a:r>
          </a:p>
          <a:p>
            <a:r>
              <a:rPr lang="en-US" sz="2400" dirty="0" smtClean="0"/>
              <a:t>If you get forms returned to you, it means some info missing</a:t>
            </a:r>
          </a:p>
          <a:p>
            <a:r>
              <a:rPr lang="en-US" sz="2400" dirty="0" smtClean="0"/>
              <a:t>Free/Reduced </a:t>
            </a:r>
            <a:r>
              <a:rPr lang="en-US" sz="2400" dirty="0" smtClean="0"/>
              <a:t>Lunch Applications </a:t>
            </a:r>
            <a:r>
              <a:rPr lang="mr-IN" sz="2400" dirty="0" smtClean="0"/>
              <a:t>–</a:t>
            </a:r>
            <a:r>
              <a:rPr lang="en-US" sz="2400" dirty="0" smtClean="0"/>
              <a:t> required of all (one per family) but there is an opt-out box on application</a:t>
            </a:r>
          </a:p>
          <a:p>
            <a:r>
              <a:rPr lang="en-US" sz="2400" dirty="0" smtClean="0"/>
              <a:t>PTA Membership</a:t>
            </a:r>
          </a:p>
          <a:p>
            <a:r>
              <a:rPr lang="en-US" sz="2400" dirty="0" smtClean="0">
                <a:hlinkClick r:id="rId2"/>
              </a:rPr>
              <a:t>MKS</a:t>
            </a:r>
            <a:r>
              <a:rPr lang="en-US" sz="2400" dirty="0" smtClean="0"/>
              <a:t> Campaign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16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29531"/>
            <a:ext cx="8014956" cy="41449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Instituted a number of years ago by parent action</a:t>
            </a:r>
            <a:endParaRPr lang="en-US" sz="2800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lue</a:t>
            </a:r>
            <a:r>
              <a:rPr lang="en-US" sz="2800" dirty="0" smtClean="0"/>
              <a:t>, white and khaki in any </a:t>
            </a:r>
            <a:r>
              <a:rPr lang="en-US" sz="2800" dirty="0" smtClean="0"/>
              <a:t>combination</a:t>
            </a:r>
            <a:endParaRPr lang="en-US" sz="2800" dirty="0" smtClean="0"/>
          </a:p>
          <a:p>
            <a:r>
              <a:rPr lang="en-US" sz="2800" dirty="0" smtClean="0"/>
              <a:t>Jackets (for outdoor use) can be any </a:t>
            </a:r>
            <a:r>
              <a:rPr lang="en-US" sz="2800" dirty="0" smtClean="0"/>
              <a:t>color</a:t>
            </a:r>
            <a:endParaRPr lang="en-US" sz="2800" dirty="0" smtClean="0"/>
          </a:p>
          <a:p>
            <a:r>
              <a:rPr lang="en-US" sz="2800" dirty="0" smtClean="0"/>
              <a:t>Shoes must have backs on them and be closed toed (no flip-flops)</a:t>
            </a:r>
          </a:p>
          <a:p>
            <a:r>
              <a:rPr lang="en-US" sz="2800" dirty="0" smtClean="0"/>
              <a:t>Students out of compliance will be sent to the </a:t>
            </a:r>
            <a:r>
              <a:rPr lang="en-US" sz="2800" dirty="0" smtClean="0"/>
              <a:t>office to change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56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62281"/>
          </a:xfrm>
        </p:spPr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6255"/>
            <a:ext cx="7556313" cy="4673970"/>
          </a:xfrm>
        </p:spPr>
        <p:txBody>
          <a:bodyPr>
            <a:noAutofit/>
          </a:bodyPr>
          <a:lstStyle/>
          <a:p>
            <a:r>
              <a:rPr lang="en-US" dirty="0" err="1" smtClean="0"/>
              <a:t>Tardies</a:t>
            </a:r>
            <a:r>
              <a:rPr lang="en-US" dirty="0" smtClean="0"/>
              <a:t>:  On-time </a:t>
            </a:r>
            <a:r>
              <a:rPr lang="en-US" dirty="0"/>
              <a:t>a</a:t>
            </a:r>
            <a:r>
              <a:rPr lang="en-US" dirty="0" smtClean="0"/>
              <a:t>ttendance is critical to students’ learning.  We begin each day with morning meeting, building community and setting the tone for the day</a:t>
            </a:r>
            <a:r>
              <a:rPr lang="en-US" dirty="0" smtClean="0"/>
              <a:t>.  The instructional day starts at 8:05am.</a:t>
            </a:r>
            <a:endParaRPr lang="en-US" dirty="0" smtClean="0"/>
          </a:p>
          <a:p>
            <a:r>
              <a:rPr lang="en-US" dirty="0" smtClean="0"/>
              <a:t>Absences:  Parents must call </a:t>
            </a:r>
            <a:r>
              <a:rPr lang="en-US" dirty="0" smtClean="0"/>
              <a:t>the school office </a:t>
            </a:r>
            <a:r>
              <a:rPr lang="en-US" dirty="0" smtClean="0"/>
              <a:t>by 10:00am on the day of student’s absence</a:t>
            </a:r>
          </a:p>
          <a:p>
            <a:r>
              <a:rPr lang="en-US" dirty="0" smtClean="0"/>
              <a:t>Interruption of Instruction:  The office will not call the class for forgotten homework, lunches, jackets.  Items dropped off for students will be placed in the teacher’s mailbox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6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62281"/>
          </a:xfrm>
        </p:spPr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6255"/>
            <a:ext cx="7556313" cy="4673970"/>
          </a:xfrm>
        </p:spPr>
        <p:txBody>
          <a:bodyPr>
            <a:noAutofit/>
          </a:bodyPr>
          <a:lstStyle/>
          <a:p>
            <a:r>
              <a:rPr lang="en-US" dirty="0" smtClean="0"/>
              <a:t>Headphones/Earbuds:  Many students complain that the headphones provided by the school are uncomfortable.  Students are welcome to keep their own pair at school for use with Chromebooks and in the </a:t>
            </a:r>
            <a:r>
              <a:rPr lang="en-US" dirty="0" err="1" smtClean="0"/>
              <a:t>Cybrary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Traffic Safety:  Front of school pick up</a:t>
            </a:r>
          </a:p>
          <a:p>
            <a:pPr lvl="1"/>
            <a:r>
              <a:rPr lang="en-US" dirty="0" smtClean="0"/>
              <a:t>Parents must park car legally and walk to front of school</a:t>
            </a:r>
          </a:p>
          <a:p>
            <a:pPr lvl="1"/>
            <a:r>
              <a:rPr lang="en-US" dirty="0" smtClean="0"/>
              <a:t>It is unsafe (and illegal) to pick up your child at the curb on Glenwood --- please use Virginia drive-up</a:t>
            </a:r>
            <a:endParaRPr lang="en-US" dirty="0" smtClean="0"/>
          </a:p>
          <a:p>
            <a:r>
              <a:rPr lang="en-US" dirty="0" smtClean="0"/>
              <a:t>Classroom </a:t>
            </a:r>
            <a:r>
              <a:rPr lang="en-US" dirty="0" smtClean="0"/>
              <a:t>Parties</a:t>
            </a:r>
            <a:r>
              <a:rPr lang="en-US" dirty="0" smtClean="0"/>
              <a:t>:  Planned by students</a:t>
            </a:r>
            <a:endParaRPr lang="en-US" dirty="0" smtClean="0"/>
          </a:p>
          <a:p>
            <a:pPr lvl="1"/>
            <a:r>
              <a:rPr lang="en-US" dirty="0" smtClean="0"/>
              <a:t>Winter Break Party in December</a:t>
            </a:r>
          </a:p>
          <a:p>
            <a:pPr lvl="1"/>
            <a:r>
              <a:rPr lang="en-US" dirty="0" smtClean="0"/>
              <a:t>End-of-the-Year Party in </a:t>
            </a:r>
            <a:r>
              <a:rPr lang="en-US" dirty="0" smtClean="0"/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16743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I will maintain wish list on our class website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We use lots of post-its, and those with lines are especially useful</a:t>
            </a:r>
          </a:p>
          <a:p>
            <a:r>
              <a:rPr lang="en-US" sz="2800" dirty="0" smtClean="0"/>
              <a:t>We go through lots of Kleenex, but we don’t have much storage </a:t>
            </a:r>
            <a:r>
              <a:rPr lang="en-US" sz="2800" dirty="0" smtClean="0"/>
              <a:t>space, so please wait until your child says we need it</a:t>
            </a:r>
            <a:endParaRPr lang="en-US" sz="28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66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28244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Class website</a:t>
            </a:r>
          </a:p>
          <a:p>
            <a:pPr lvl="1"/>
            <a:r>
              <a:rPr lang="en-US" sz="2600" dirty="0">
                <a:hlinkClick r:id="rId2"/>
              </a:rPr>
              <a:t>http://mrsbamberger.weebly.com</a:t>
            </a:r>
            <a:r>
              <a:rPr lang="en-US" sz="2600" dirty="0" smtClean="0">
                <a:hlinkClick r:id="rId2"/>
              </a:rPr>
              <a:t>/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r>
              <a:rPr lang="en-US" sz="2800" dirty="0" smtClean="0"/>
              <a:t>Keppel website</a:t>
            </a:r>
          </a:p>
          <a:p>
            <a:pPr lvl="1"/>
            <a:r>
              <a:rPr lang="en-US" sz="2600" dirty="0" smtClean="0">
                <a:hlinkClick r:id="rId3"/>
              </a:rPr>
              <a:t>www.markkeppelelementary.org</a:t>
            </a:r>
            <a:endParaRPr lang="en-US" sz="2600" dirty="0" smtClean="0"/>
          </a:p>
          <a:p>
            <a:r>
              <a:rPr lang="en-US" sz="2800" dirty="0" smtClean="0"/>
              <a:t>New GUSD app</a:t>
            </a:r>
          </a:p>
          <a:p>
            <a:pPr lvl="1"/>
            <a:r>
              <a:rPr lang="en-US" sz="2600" dirty="0" smtClean="0"/>
              <a:t>Download Glendale USD in the App Store and Google Play</a:t>
            </a:r>
          </a:p>
          <a:p>
            <a:r>
              <a:rPr lang="en-US" sz="2800" dirty="0" smtClean="0"/>
              <a:t>Plus FB, Instagram, Twitter </a:t>
            </a:r>
            <a:r>
              <a:rPr lang="mr-IN" sz="2800" dirty="0" smtClean="0"/>
              <a:t>–</a:t>
            </a:r>
            <a:r>
              <a:rPr lang="en-US" sz="2800" dirty="0" smtClean="0"/>
              <a:t> we’re everywhere!</a:t>
            </a:r>
            <a:endParaRPr lang="en-US" sz="28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8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Feedback and Questions: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Please use the 3 X 5 cards provided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Please </a:t>
            </a:r>
            <a:r>
              <a:rPr lang="en-US" sz="2400" dirty="0" smtClean="0"/>
              <a:t>include</a:t>
            </a:r>
            <a:r>
              <a:rPr lang="en-US" sz="2400" dirty="0" smtClean="0"/>
              <a:t> </a:t>
            </a:r>
            <a:r>
              <a:rPr lang="en-US" sz="2400" dirty="0" smtClean="0"/>
              <a:t>your name and your child’s name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2400" dirty="0" smtClean="0"/>
              <a:t>Thank you for coming!</a:t>
            </a:r>
          </a:p>
          <a:p>
            <a:pPr marL="0" indent="0" algn="r">
              <a:buNone/>
            </a:pPr>
            <a:r>
              <a:rPr lang="en-US" sz="2400" dirty="0" err="1" smtClean="0"/>
              <a:t>dbamberger@gusd.net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Sign in on clipboard with your name and your child’s name.</a:t>
            </a:r>
          </a:p>
          <a:p>
            <a:r>
              <a:rPr lang="en-US" sz="2400" dirty="0" smtClean="0"/>
              <a:t>Please write your email(s) </a:t>
            </a:r>
            <a:r>
              <a:rPr lang="en-US" sz="2400" dirty="0" smtClean="0"/>
              <a:t>on an index </a:t>
            </a:r>
            <a:r>
              <a:rPr lang="en-US" sz="2400" dirty="0" smtClean="0"/>
              <a:t>card, along with your name </a:t>
            </a:r>
            <a:r>
              <a:rPr lang="en-US" sz="2400" u="sng" dirty="0" smtClean="0"/>
              <a:t>and</a:t>
            </a:r>
            <a:r>
              <a:rPr lang="en-US" sz="2400" dirty="0" smtClean="0"/>
              <a:t> your child’s name.</a:t>
            </a:r>
          </a:p>
          <a:p>
            <a:r>
              <a:rPr lang="en-US" sz="2400" dirty="0" smtClean="0"/>
              <a:t>Please fill out the pink parent survey.  I would love to hear your thoughts about your child.  After all, you know your child the best! </a:t>
            </a:r>
            <a:r>
              <a:rPr lang="en-US" sz="2400" dirty="0" smtClean="0">
                <a:sym typeface="Wingdings"/>
              </a:rPr>
              <a:t></a:t>
            </a:r>
            <a:endParaRPr lang="en-US" sz="2400" dirty="0" smtClean="0"/>
          </a:p>
          <a:p>
            <a:r>
              <a:rPr lang="en-US" sz="2400" dirty="0" smtClean="0"/>
              <a:t>Look through </a:t>
            </a:r>
            <a:r>
              <a:rPr lang="en-US" sz="2400" dirty="0" smtClean="0"/>
              <a:t>the </a:t>
            </a:r>
            <a:r>
              <a:rPr lang="en-US" sz="2400" dirty="0" smtClean="0"/>
              <a:t>folder.  We will go through it together.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5055" y="1369367"/>
            <a:ext cx="6684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Here are a couple things to do before we start: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7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Mrs. Bamberger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32" y="1275705"/>
            <a:ext cx="7556313" cy="5497048"/>
          </a:xfrm>
        </p:spPr>
        <p:txBody>
          <a:bodyPr>
            <a:noAutofit/>
          </a:bodyPr>
          <a:lstStyle/>
          <a:p>
            <a:r>
              <a:rPr lang="en-US" sz="2200" dirty="0" smtClean="0"/>
              <a:t>B.A. Political Science UC Santa Barbara</a:t>
            </a:r>
          </a:p>
          <a:p>
            <a:r>
              <a:rPr lang="en-US" sz="2200" dirty="0" smtClean="0"/>
              <a:t>Third year at Keppel (I taught third grade last year and a first/second grade split the year before)</a:t>
            </a:r>
          </a:p>
          <a:p>
            <a:r>
              <a:rPr lang="en-US" sz="2200" dirty="0" smtClean="0"/>
              <a:t>Third grade is my “sweet spot,” having also taught first, second, and fifth grades over the years</a:t>
            </a:r>
          </a:p>
          <a:p>
            <a:r>
              <a:rPr lang="en-US" sz="2200" dirty="0" smtClean="0"/>
              <a:t>Professional Development:</a:t>
            </a:r>
          </a:p>
          <a:p>
            <a:pPr lvl="1"/>
            <a:r>
              <a:rPr lang="en-US" sz="2000" dirty="0" smtClean="0"/>
              <a:t>The Reading and Writing Project at Teachers College (Columbia University)</a:t>
            </a:r>
          </a:p>
          <a:p>
            <a:pPr lvl="1"/>
            <a:r>
              <a:rPr lang="en-US" sz="2000" dirty="0" smtClean="0"/>
              <a:t>The Cal State Northridge Writing Project</a:t>
            </a:r>
          </a:p>
          <a:p>
            <a:pPr lvl="1"/>
            <a:r>
              <a:rPr lang="en-US" sz="2000" dirty="0" smtClean="0"/>
              <a:t>Music Center Educators’ Institute</a:t>
            </a:r>
            <a:endParaRPr lang="en-US" sz="2200" dirty="0" smtClean="0"/>
          </a:p>
          <a:p>
            <a:r>
              <a:rPr lang="en-US" sz="2200" dirty="0" smtClean="0"/>
              <a:t>Passionate about the arts and arts education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16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53048"/>
            <a:ext cx="7556313" cy="4509354"/>
          </a:xfrm>
        </p:spPr>
        <p:txBody>
          <a:bodyPr>
            <a:noAutofit/>
          </a:bodyPr>
          <a:lstStyle/>
          <a:p>
            <a:r>
              <a:rPr lang="en-US" sz="2400" dirty="0" smtClean="0"/>
              <a:t>Goal: Primary goal of Common Core State Standards is to ensure that our students are ready for College and Career</a:t>
            </a:r>
          </a:p>
          <a:p>
            <a:r>
              <a:rPr lang="en-US" sz="2400" dirty="0" smtClean="0"/>
              <a:t>Standards require a new kind of learning for students as well as a new kind of teaching for educators. </a:t>
            </a:r>
          </a:p>
          <a:p>
            <a:r>
              <a:rPr lang="en-US" sz="2400" dirty="0" smtClean="0"/>
              <a:t>Emphasis in the “4 C’s”- Collaboration, Communication, Creativity, and Critical Thinking</a:t>
            </a:r>
          </a:p>
          <a:p>
            <a:r>
              <a:rPr lang="en-US" sz="1800" dirty="0" smtClean="0">
                <a:hlinkClick r:id="rId2"/>
              </a:rPr>
              <a:t>http://www.corestandards.org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http://www.smarterbalanced.org</a:t>
            </a:r>
            <a:endParaRPr lang="en-US" sz="1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89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7052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Based on the research of Dr. Carol </a:t>
            </a:r>
            <a:r>
              <a:rPr lang="en-US" sz="2800" dirty="0" err="1" smtClean="0"/>
              <a:t>Dweck</a:t>
            </a:r>
            <a:r>
              <a:rPr lang="en-US" sz="2800" dirty="0"/>
              <a:t> </a:t>
            </a:r>
            <a:r>
              <a:rPr lang="en-US" sz="2800" dirty="0" smtClean="0"/>
              <a:t>(currently at Stanford)</a:t>
            </a:r>
          </a:p>
          <a:p>
            <a:r>
              <a:rPr lang="en-US" sz="2800" dirty="0" smtClean="0"/>
              <a:t>It’s all about how we talk to kids about their learning</a:t>
            </a:r>
          </a:p>
          <a:p>
            <a:r>
              <a:rPr lang="en-US" sz="2800" dirty="0">
                <a:hlinkClick r:id="rId2"/>
              </a:rPr>
              <a:t>https://www.youtube.com/watch?v=</a:t>
            </a:r>
            <a:r>
              <a:rPr lang="en-US" sz="2800" dirty="0" smtClean="0">
                <a:hlinkClick r:id="rId2"/>
              </a:rPr>
              <a:t>NWv1VdDeoRY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0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Workshop approach to reading and writing instruction</a:t>
            </a:r>
          </a:p>
          <a:p>
            <a:r>
              <a:rPr lang="en-US" sz="2800" dirty="0" smtClean="0"/>
              <a:t>Word work (spelling, phonics, and vocabulary) based on the developmental stages of spelling</a:t>
            </a:r>
          </a:p>
          <a:p>
            <a:r>
              <a:rPr lang="en-US" sz="2800" dirty="0" smtClean="0"/>
              <a:t>Math instruction using </a:t>
            </a:r>
            <a:r>
              <a:rPr lang="en-US" sz="2800" dirty="0" err="1" smtClean="0"/>
              <a:t>enVision</a:t>
            </a:r>
            <a:r>
              <a:rPr lang="en-US" sz="2800" dirty="0" smtClean="0"/>
              <a:t>, the newly-adopted district curriculum, which has an online component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15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Science instruction is often hands-on</a:t>
            </a:r>
          </a:p>
          <a:p>
            <a:pPr lvl="1"/>
            <a:r>
              <a:rPr lang="en-US" sz="2600" dirty="0" smtClean="0"/>
              <a:t>Next Generation Science Standards (NGSS)</a:t>
            </a:r>
          </a:p>
          <a:p>
            <a:pPr lvl="1"/>
            <a:r>
              <a:rPr lang="en-US" sz="2600" dirty="0" smtClean="0"/>
              <a:t>Using NGSS-aligned materials from TCI</a:t>
            </a:r>
            <a:endParaRPr lang="en-US" sz="2600" dirty="0" smtClean="0"/>
          </a:p>
          <a:p>
            <a:r>
              <a:rPr lang="en-US" sz="2800" dirty="0" smtClean="0"/>
              <a:t>Social Studies focuses on Continuity &amp; Change in our community</a:t>
            </a:r>
          </a:p>
          <a:p>
            <a:pPr lvl="1"/>
            <a:r>
              <a:rPr lang="en-US" sz="2400" dirty="0" smtClean="0"/>
              <a:t>New California History-Social Science Framework</a:t>
            </a:r>
          </a:p>
          <a:p>
            <a:pPr lvl="1"/>
            <a:r>
              <a:rPr lang="en-US" sz="2400" dirty="0" smtClean="0"/>
              <a:t>Using framework-aligned materials from TCI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8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40431"/>
            <a:ext cx="7556313" cy="529715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What does this mean?</a:t>
            </a:r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will be engaged in more meaningful activities at home instead of worksheets they turn back in to the teacher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What does this new homework look like?</a:t>
            </a:r>
          </a:p>
          <a:p>
            <a:pPr lvl="1"/>
            <a:r>
              <a:rPr lang="en-US" sz="2400" dirty="0" smtClean="0"/>
              <a:t>Nightly reading in a “just right” book </a:t>
            </a:r>
          </a:p>
          <a:p>
            <a:pPr lvl="1"/>
            <a:r>
              <a:rPr lang="en-US" sz="2400" dirty="0" smtClean="0"/>
              <a:t>Writing notebook entries</a:t>
            </a:r>
            <a:endParaRPr lang="en-US" sz="1050" dirty="0" smtClean="0"/>
          </a:p>
          <a:p>
            <a:pPr lvl="1"/>
            <a:r>
              <a:rPr lang="en-US" sz="2400" dirty="0" smtClean="0"/>
              <a:t>Word sorts</a:t>
            </a:r>
          </a:p>
          <a:p>
            <a:pPr lvl="1"/>
            <a:r>
              <a:rPr lang="en-US" sz="2400" dirty="0" smtClean="0"/>
              <a:t>Math </a:t>
            </a:r>
            <a:r>
              <a:rPr lang="mr-IN" sz="2400" dirty="0" smtClean="0"/>
              <a:t>–</a:t>
            </a:r>
            <a:r>
              <a:rPr lang="en-US" sz="2400" dirty="0" smtClean="0"/>
              <a:t> new curriculum, stay tuned</a:t>
            </a:r>
            <a:r>
              <a:rPr lang="mr-IN" sz="2400" dirty="0" smtClean="0"/>
              <a:t>…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TenMarks (math)</a:t>
            </a:r>
          </a:p>
          <a:p>
            <a:pPr lvl="1"/>
            <a:r>
              <a:rPr lang="en-US" sz="2400" dirty="0" smtClean="0"/>
              <a:t>Typing</a:t>
            </a:r>
          </a:p>
          <a:p>
            <a:pPr lvl="1"/>
            <a:r>
              <a:rPr lang="en-US" sz="2400" dirty="0" err="1" smtClean="0"/>
              <a:t>i</a:t>
            </a:r>
            <a:r>
              <a:rPr lang="en-US" sz="2400" dirty="0" smtClean="0"/>
              <a:t>-Ready lessons (not ready yet…) for some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56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5"/>
          </p:nvPr>
        </p:nvSpPr>
        <p:spPr>
          <a:xfrm>
            <a:off x="498518" y="1292225"/>
            <a:ext cx="7556269" cy="50337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Our Three Art Rotations:</a:t>
            </a:r>
          </a:p>
          <a:p>
            <a:pPr lvl="1"/>
            <a:r>
              <a:rPr lang="en-US" sz="2800" dirty="0" smtClean="0"/>
              <a:t>Theater (August-November)</a:t>
            </a:r>
            <a:endParaRPr lang="en-US" sz="2800" dirty="0"/>
          </a:p>
          <a:p>
            <a:pPr lvl="1"/>
            <a:r>
              <a:rPr lang="en-US" sz="2800" dirty="0"/>
              <a:t>Visual </a:t>
            </a:r>
            <a:r>
              <a:rPr lang="en-US" sz="2800" dirty="0" smtClean="0"/>
              <a:t>Arts (November-February)</a:t>
            </a:r>
            <a:endParaRPr lang="en-US" sz="2800" dirty="0"/>
          </a:p>
          <a:p>
            <a:pPr lvl="1"/>
            <a:r>
              <a:rPr lang="en-US" sz="2800" dirty="0" err="1" smtClean="0"/>
              <a:t>Soh</a:t>
            </a:r>
            <a:r>
              <a:rPr lang="en-US" sz="2800" dirty="0" smtClean="0"/>
              <a:t> </a:t>
            </a:r>
            <a:r>
              <a:rPr lang="en-US" sz="2800" dirty="0"/>
              <a:t>Goh (</a:t>
            </a:r>
            <a:r>
              <a:rPr lang="en-US" sz="2800" dirty="0" smtClean="0"/>
              <a:t>Korean) Drumming (February-May)</a:t>
            </a:r>
            <a:endParaRPr lang="en-US" sz="2800" dirty="0"/>
          </a:p>
          <a:p>
            <a:r>
              <a:rPr lang="en-US" sz="3200" dirty="0" smtClean="0"/>
              <a:t>Watch for invitations to performances and studio days at the end of each rotation</a:t>
            </a:r>
          </a:p>
        </p:txBody>
      </p:sp>
    </p:spTree>
    <p:extLst>
      <p:ext uri="{BB962C8B-B14F-4D97-AF65-F5344CB8AC3E}">
        <p14:creationId xmlns:p14="http://schemas.microsoft.com/office/powerpoint/2010/main" val="37267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2456</TotalTime>
  <Words>1027</Words>
  <Application>Microsoft Macintosh PowerPoint</Application>
  <PresentationFormat>On-screen Show (4:3)</PresentationFormat>
  <Paragraphs>122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Rockwell</vt:lpstr>
      <vt:lpstr>Wingdings</vt:lpstr>
      <vt:lpstr>Arial</vt:lpstr>
      <vt:lpstr>Advantage</vt:lpstr>
      <vt:lpstr>Welcome to Room 1321!</vt:lpstr>
      <vt:lpstr>Welcome!</vt:lpstr>
      <vt:lpstr>A Bit About Mrs. Bamberger</vt:lpstr>
      <vt:lpstr>Common Core Standards</vt:lpstr>
      <vt:lpstr>Growth Mindset</vt:lpstr>
      <vt:lpstr>Instructional Program</vt:lpstr>
      <vt:lpstr>Instructional Program</vt:lpstr>
      <vt:lpstr>21st Century Homework </vt:lpstr>
      <vt:lpstr>Arts Program</vt:lpstr>
      <vt:lpstr>Positive Behavioral Intervention Strategies (PBIS)</vt:lpstr>
      <vt:lpstr>Classroom Environment Responsive Classroom</vt:lpstr>
      <vt:lpstr>Room 1321 Rules</vt:lpstr>
      <vt:lpstr>Parent Paperwork</vt:lpstr>
      <vt:lpstr>Uniform Policy</vt:lpstr>
      <vt:lpstr>Housekeeping</vt:lpstr>
      <vt:lpstr>Housekeeping</vt:lpstr>
      <vt:lpstr>Wish List</vt:lpstr>
      <vt:lpstr>Stay in the Loop</vt:lpstr>
      <vt:lpstr>Q and A’s</vt:lpstr>
    </vt:vector>
  </TitlesOfParts>
  <Company>Keppel Elementary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Room 1321</dc:title>
  <dc:creator>Karen Kim</dc:creator>
  <cp:lastModifiedBy>Debra Bamberger</cp:lastModifiedBy>
  <cp:revision>102</cp:revision>
  <cp:lastPrinted>2017-08-30T22:56:35Z</cp:lastPrinted>
  <dcterms:created xsi:type="dcterms:W3CDTF">2015-08-18T05:24:50Z</dcterms:created>
  <dcterms:modified xsi:type="dcterms:W3CDTF">2017-08-30T23:19:21Z</dcterms:modified>
</cp:coreProperties>
</file>